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handoutMasterIdLst>
    <p:handoutMasterId r:id="rId33"/>
  </p:handoutMasterIdLst>
  <p:sldIdLst>
    <p:sldId id="267" r:id="rId4"/>
    <p:sldId id="270" r:id="rId5"/>
    <p:sldId id="271" r:id="rId6"/>
    <p:sldId id="268" r:id="rId7"/>
    <p:sldId id="290" r:id="rId8"/>
    <p:sldId id="272" r:id="rId9"/>
    <p:sldId id="277" r:id="rId10"/>
    <p:sldId id="289" r:id="rId11"/>
    <p:sldId id="291" r:id="rId12"/>
    <p:sldId id="273" r:id="rId13"/>
    <p:sldId id="298" r:id="rId14"/>
    <p:sldId id="299" r:id="rId15"/>
    <p:sldId id="293" r:id="rId16"/>
    <p:sldId id="294" r:id="rId17"/>
    <p:sldId id="295" r:id="rId18"/>
    <p:sldId id="303" r:id="rId19"/>
    <p:sldId id="296" r:id="rId20"/>
    <p:sldId id="300" r:id="rId21"/>
    <p:sldId id="301" r:id="rId22"/>
    <p:sldId id="302" r:id="rId23"/>
    <p:sldId id="304" r:id="rId24"/>
    <p:sldId id="305" r:id="rId25"/>
    <p:sldId id="306" r:id="rId26"/>
    <p:sldId id="308" r:id="rId27"/>
    <p:sldId id="309" r:id="rId28"/>
    <p:sldId id="312" r:id="rId29"/>
    <p:sldId id="310" r:id="rId30"/>
    <p:sldId id="31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079"/>
    <a:srgbClr val="221F42"/>
    <a:srgbClr val="8E6FB0"/>
    <a:srgbClr val="0392E3"/>
    <a:srgbClr val="E1C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6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00E9-157A-4A61-BFCD-9C38DE4BB4A6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5A39F-3B31-4031-BD86-5074D61E1D63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python.readthedocs.io/zh/master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665317" y="48808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 algn="ctr">
              <a:spcBef>
                <a:spcPct val="0"/>
              </a:spcBef>
              <a:buClr>
                <a:schemeClr val="accent3"/>
              </a:buClr>
              <a:defRPr/>
            </a:pP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36920" y="3914124"/>
            <a:ext cx="2108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温州中学 谢作如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26994" y="3355122"/>
            <a:ext cx="490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algn="dist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创客教育师资研修工作坊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3281" y="2109610"/>
            <a:ext cx="71096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 algn="ctr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掌控板和物联网项目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333844" y="1414165"/>
            <a:ext cx="9524309" cy="3319169"/>
            <a:chOff x="2470247" y="2058288"/>
            <a:chExt cx="7204020" cy="2510561"/>
          </a:xfrm>
        </p:grpSpPr>
        <p:sp>
          <p:nvSpPr>
            <p:cNvPr id="23" name="矩形 22"/>
            <p:cNvSpPr/>
            <p:nvPr/>
          </p:nvSpPr>
          <p:spPr>
            <a:xfrm>
              <a:off x="2610994" y="2182212"/>
              <a:ext cx="6934200" cy="2226782"/>
            </a:xfrm>
            <a:prstGeom prst="rect">
              <a:avLst/>
            </a:prstGeom>
            <a:noFill/>
            <a:ln w="28575">
              <a:gradFill>
                <a:gsLst>
                  <a:gs pos="100000">
                    <a:srgbClr val="EB3079"/>
                  </a:gs>
                  <a:gs pos="0">
                    <a:srgbClr val="FFFF00"/>
                  </a:gs>
                  <a:gs pos="54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470247" y="2058288"/>
              <a:ext cx="446346" cy="375385"/>
              <a:chOff x="2517734" y="2209199"/>
              <a:chExt cx="446346" cy="375385"/>
            </a:xfrm>
          </p:grpSpPr>
          <p:cxnSp>
            <p:nvCxnSpPr>
              <p:cNvPr id="34" name="直接连接符 36"/>
              <p:cNvCxnSpPr/>
              <p:nvPr/>
            </p:nvCxnSpPr>
            <p:spPr>
              <a:xfrm>
                <a:off x="2517734" y="2210787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7"/>
              <p:cNvCxnSpPr/>
              <p:nvPr/>
            </p:nvCxnSpPr>
            <p:spPr>
              <a:xfrm flipV="1">
                <a:off x="2520117" y="2209199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 rot="5400000">
              <a:off x="9263402" y="2093768"/>
              <a:ext cx="446346" cy="375385"/>
              <a:chOff x="2523071" y="2197100"/>
              <a:chExt cx="446346" cy="375385"/>
            </a:xfrm>
          </p:grpSpPr>
          <p:cxnSp>
            <p:nvCxnSpPr>
              <p:cNvPr id="32" name="直接连接符 41"/>
              <p:cNvCxnSpPr/>
              <p:nvPr/>
            </p:nvCxnSpPr>
            <p:spPr>
              <a:xfrm>
                <a:off x="2523071" y="2198688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42"/>
              <p:cNvCxnSpPr/>
              <p:nvPr/>
            </p:nvCxnSpPr>
            <p:spPr>
              <a:xfrm flipV="1">
                <a:off x="2525454" y="2197100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 flipV="1">
              <a:off x="2470247" y="4157984"/>
              <a:ext cx="446346" cy="375385"/>
              <a:chOff x="2523071" y="2197100"/>
              <a:chExt cx="446346" cy="375385"/>
            </a:xfrm>
          </p:grpSpPr>
          <p:cxnSp>
            <p:nvCxnSpPr>
              <p:cNvPr id="30" name="直接连接符 50"/>
              <p:cNvCxnSpPr/>
              <p:nvPr/>
            </p:nvCxnSpPr>
            <p:spPr>
              <a:xfrm>
                <a:off x="2523071" y="2198688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51"/>
              <p:cNvCxnSpPr/>
              <p:nvPr/>
            </p:nvCxnSpPr>
            <p:spPr>
              <a:xfrm flipV="1">
                <a:off x="2525454" y="2197100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 rot="16200000" flipV="1">
              <a:off x="9263402" y="4157983"/>
              <a:ext cx="446346" cy="375385"/>
              <a:chOff x="2523071" y="2197100"/>
              <a:chExt cx="446346" cy="375385"/>
            </a:xfrm>
          </p:grpSpPr>
          <p:cxnSp>
            <p:nvCxnSpPr>
              <p:cNvPr id="28" name="直接连接符 53"/>
              <p:cNvCxnSpPr/>
              <p:nvPr/>
            </p:nvCxnSpPr>
            <p:spPr>
              <a:xfrm>
                <a:off x="2523071" y="2198688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54"/>
              <p:cNvCxnSpPr/>
              <p:nvPr/>
            </p:nvCxnSpPr>
            <p:spPr>
              <a:xfrm flipV="1">
                <a:off x="2525454" y="2197100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85305" y="2263485"/>
            <a:ext cx="1468541" cy="45719"/>
            <a:chOff x="5878286" y="3151909"/>
            <a:chExt cx="2157986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878286" y="3151909"/>
              <a:ext cx="455839" cy="0"/>
            </a:xfrm>
            <a:prstGeom prst="line">
              <a:avLst/>
            </a:prstGeom>
            <a:ln w="28575">
              <a:solidFill>
                <a:srgbClr val="EB3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445668" y="3151909"/>
              <a:ext cx="455839" cy="0"/>
            </a:xfrm>
            <a:prstGeom prst="line">
              <a:avLst/>
            </a:prstGeom>
            <a:ln w="28575">
              <a:solidFill>
                <a:srgbClr val="E1C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013050" y="3151909"/>
              <a:ext cx="455839" cy="0"/>
            </a:xfrm>
            <a:prstGeom prst="line">
              <a:avLst/>
            </a:prstGeom>
            <a:ln w="28575">
              <a:solidFill>
                <a:srgbClr val="0392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80433" y="3151909"/>
              <a:ext cx="455839" cy="0"/>
            </a:xfrm>
            <a:prstGeom prst="line">
              <a:avLst/>
            </a:prstGeom>
            <a:ln w="28575">
              <a:solidFill>
                <a:srgbClr val="8E6F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: 圆角 28"/>
          <p:cNvSpPr/>
          <p:nvPr/>
        </p:nvSpPr>
        <p:spPr>
          <a:xfrm>
            <a:off x="2084862" y="5114942"/>
            <a:ext cx="1393371" cy="377371"/>
          </a:xfrm>
          <a:prstGeom prst="roundRect">
            <a:avLst/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Easy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8268062" y="5114941"/>
            <a:ext cx="1393371" cy="377371"/>
          </a:xfrm>
          <a:prstGeom prst="roundRect">
            <a:avLst/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OneNET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074"/>
          <a:stretch>
            <a:fillRect/>
          </a:stretch>
        </p:blipFill>
        <p:spPr>
          <a:xfrm>
            <a:off x="218671" y="1618934"/>
            <a:ext cx="5164035" cy="304014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20028" y="5855557"/>
            <a:ext cx="266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http://iot.dfrobot.com.cn/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7198"/>
            <a:ext cx="5737496" cy="31572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7631593" y="5762264"/>
            <a:ext cx="2703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https://open.iot.10086.cn/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85305" y="2263485"/>
            <a:ext cx="1468541" cy="45719"/>
            <a:chOff x="5878286" y="3151909"/>
            <a:chExt cx="2157986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878286" y="3151909"/>
              <a:ext cx="455839" cy="0"/>
            </a:xfrm>
            <a:prstGeom prst="line">
              <a:avLst/>
            </a:prstGeom>
            <a:ln w="28575">
              <a:solidFill>
                <a:srgbClr val="EB3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445668" y="3151909"/>
              <a:ext cx="455839" cy="0"/>
            </a:xfrm>
            <a:prstGeom prst="line">
              <a:avLst/>
            </a:prstGeom>
            <a:ln w="28575">
              <a:solidFill>
                <a:srgbClr val="E1C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013050" y="3151909"/>
              <a:ext cx="455839" cy="0"/>
            </a:xfrm>
            <a:prstGeom prst="line">
              <a:avLst/>
            </a:prstGeom>
            <a:ln w="28575">
              <a:solidFill>
                <a:srgbClr val="0392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80433" y="3151909"/>
              <a:ext cx="455839" cy="0"/>
            </a:xfrm>
            <a:prstGeom prst="line">
              <a:avLst/>
            </a:prstGeom>
            <a:ln w="28575">
              <a:solidFill>
                <a:srgbClr val="8E6F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: 圆角 28"/>
          <p:cNvSpPr/>
          <p:nvPr/>
        </p:nvSpPr>
        <p:spPr>
          <a:xfrm>
            <a:off x="2084862" y="5114942"/>
            <a:ext cx="1393371" cy="377371"/>
          </a:xfrm>
          <a:prstGeom prst="roundRect">
            <a:avLst/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</a:p>
        </p:txBody>
      </p:sp>
      <p:sp>
        <p:nvSpPr>
          <p:cNvPr id="33" name="矩形: 圆角 32"/>
          <p:cNvSpPr/>
          <p:nvPr/>
        </p:nvSpPr>
        <p:spPr>
          <a:xfrm>
            <a:off x="8268062" y="5114941"/>
            <a:ext cx="1393371" cy="377371"/>
          </a:xfrm>
          <a:prstGeom prst="roundRect">
            <a:avLst/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0028" y="5855557"/>
            <a:ext cx="2561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https://www.aliyun.com/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97199" y="5762264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127.0.0.1:8080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r="3387"/>
          <a:stretch>
            <a:fillRect/>
          </a:stretch>
        </p:blipFill>
        <p:spPr>
          <a:xfrm>
            <a:off x="191386" y="1487198"/>
            <a:ext cx="5574391" cy="3232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64" y="1929256"/>
            <a:ext cx="5722750" cy="234868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0770" y="1342571"/>
            <a:ext cx="10170459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为一个为教育定制的跨平台的开源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MQTT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服务器程序，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指科学（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Science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）、简单（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simple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）的意思。</a:t>
            </a:r>
            <a:endParaRPr lang="en-US" altLang="zh-CN" sz="24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支持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Win10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Win7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等操作系统，一键启动，无需用户注册或者系统设置即可使用。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为“虚谷物联”项目的核心软件，是为了帮助中小学生理解物联网原理，并且能够基于物联网技术开发各种创意应用。因为其重点关注物联网数据的收集和导出，是采集科学数据的最好选择之一。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4400" y="1040153"/>
            <a:ext cx="10297740" cy="602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SIoT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采用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GO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语言编写，具有如下特点：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跨平台。支持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Win10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Win7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Mac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等操作系统。只要启动这一程序，普通计算机（包括拿铁熊猫、虚谷号和树莓派等微型计算机）就可以成为标准的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MQTT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服务器。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一键运行。纯绿色软件，不需要安装，下载后解压就可以使用，对中小学的物联网技术教学尤其适合。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使用简单。软件运行后，不需要任何设置就可以使用。利用特定的“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Topic”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的名称（“项目名称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设备名称”），就能自动在数据库中添加项目和设备的名称，形成列表。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支持数据导出。所有的物联网数据都可以在线导出，系统采用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SQLite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数据库，并且支持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Mysql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数据库。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支持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WebAPI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。系统系统了完善的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WebAPI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，方便各种软件调用，支持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App inventor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Scratch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等中小学生常用的编程软件调用。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支持插件开发。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的安装和测试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3" y="2443340"/>
            <a:ext cx="3314700" cy="2295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54" y="1966453"/>
            <a:ext cx="7934644" cy="305967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0825" y="5652416"/>
            <a:ext cx="10671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文件，在浏览器输入网址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127.0.0.1:8080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，登陆账号。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可以更改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config.json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MQTTbox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3398" y="1166351"/>
            <a:ext cx="1067197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MQTTbox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，测试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可以选择其他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工具进行测试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16878" y="2359462"/>
            <a:ext cx="5524107" cy="2685845"/>
            <a:chOff x="301658" y="1884065"/>
            <a:chExt cx="5524107" cy="268584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58" y="1884065"/>
              <a:ext cx="5524107" cy="2685845"/>
            </a:xfrm>
            <a:prstGeom prst="rect">
              <a:avLst/>
            </a:prstGeom>
          </p:spPr>
        </p:pic>
        <p:cxnSp>
          <p:nvCxnSpPr>
            <p:cNvPr id="14" name="直接连接符 13"/>
            <p:cNvCxnSpPr/>
            <p:nvPr/>
          </p:nvCxnSpPr>
          <p:spPr>
            <a:xfrm>
              <a:off x="431673" y="2899187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22712" y="3250599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23419" y="2893808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814458" y="3245220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47" y="1322557"/>
            <a:ext cx="4311760" cy="496763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2894862" y="1172865"/>
            <a:ext cx="1067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中查看结果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MQTTbox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2096195"/>
            <a:ext cx="5314278" cy="16693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5" y="1310751"/>
            <a:ext cx="5212833" cy="41362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8DB4FD3-727F-4B88-BCE3-CBE50E0EC0EA}"/>
              </a:ext>
            </a:extLst>
          </p:cNvPr>
          <p:cNvGrpSpPr/>
          <p:nvPr/>
        </p:nvGrpSpPr>
        <p:grpSpPr>
          <a:xfrm>
            <a:off x="404650" y="1304763"/>
            <a:ext cx="3098800" cy="4248474"/>
            <a:chOff x="1954051" y="1304763"/>
            <a:chExt cx="3098800" cy="4248474"/>
          </a:xfrm>
        </p:grpSpPr>
        <p:sp>
          <p:nvSpPr>
            <p:cNvPr id="8" name="矩形 7"/>
            <p:cNvSpPr/>
            <p:nvPr/>
          </p:nvSpPr>
          <p:spPr>
            <a:xfrm>
              <a:off x="2142737" y="1304763"/>
              <a:ext cx="2721428" cy="4248474"/>
            </a:xfrm>
            <a:prstGeom prst="rect">
              <a:avLst/>
            </a:prstGeom>
            <a:noFill/>
            <a:ln w="57150">
              <a:gradFill>
                <a:gsLst>
                  <a:gs pos="0">
                    <a:srgbClr val="EB3079"/>
                  </a:gs>
                  <a:gs pos="27000">
                    <a:srgbClr val="E1C963"/>
                  </a:gs>
                  <a:gs pos="60000">
                    <a:srgbClr val="8E6FB0"/>
                  </a:gs>
                  <a:gs pos="100000">
                    <a:srgbClr val="0392E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52765" y="2792074"/>
              <a:ext cx="19013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954051" y="3665817"/>
              <a:ext cx="3098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CONTENTS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4E6365-F2DB-4A15-9BF1-F421060DA772}"/>
              </a:ext>
            </a:extLst>
          </p:cNvPr>
          <p:cNvGrpSpPr/>
          <p:nvPr/>
        </p:nvGrpSpPr>
        <p:grpSpPr>
          <a:xfrm>
            <a:off x="4268008" y="1304763"/>
            <a:ext cx="4067500" cy="4248474"/>
            <a:chOff x="6170450" y="1304763"/>
            <a:chExt cx="4067500" cy="4248474"/>
          </a:xfrm>
        </p:grpSpPr>
        <p:sp>
          <p:nvSpPr>
            <p:cNvPr id="9" name="矩形: 圆角 8"/>
            <p:cNvSpPr/>
            <p:nvPr/>
          </p:nvSpPr>
          <p:spPr>
            <a:xfrm>
              <a:off x="6170450" y="1304763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69084" y="1408521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掌控板</a:t>
              </a:r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6170450" y="2497861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69084" y="2601619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mPython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6170450" y="3690959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69084" y="3794717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6170450" y="4884057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269084" y="4987815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SIoT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3E9CBC-6E72-411F-9BA4-38933C6652ED}"/>
              </a:ext>
            </a:extLst>
          </p:cNvPr>
          <p:cNvGrpSpPr/>
          <p:nvPr/>
        </p:nvGrpSpPr>
        <p:grpSpPr>
          <a:xfrm>
            <a:off x="8036798" y="1304763"/>
            <a:ext cx="4067500" cy="4248474"/>
            <a:chOff x="6170450" y="1304763"/>
            <a:chExt cx="4067500" cy="424847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95A5885D-116E-44FD-BFF8-D2098EFC02F7}"/>
                </a:ext>
              </a:extLst>
            </p:cNvPr>
            <p:cNvSpPr/>
            <p:nvPr/>
          </p:nvSpPr>
          <p:spPr>
            <a:xfrm>
              <a:off x="6170450" y="1304763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9BEE2E-6790-4BA2-A7F6-BF00116CFF4F}"/>
                </a:ext>
              </a:extLst>
            </p:cNvPr>
            <p:cNvSpPr txBox="1"/>
            <p:nvPr/>
          </p:nvSpPr>
          <p:spPr>
            <a:xfrm>
              <a:off x="7269084" y="1408521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SIoT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的安装和测试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F692D4A6-01A9-471C-9C06-BBD978554FA9}"/>
                </a:ext>
              </a:extLst>
            </p:cNvPr>
            <p:cNvSpPr/>
            <p:nvPr/>
          </p:nvSpPr>
          <p:spPr>
            <a:xfrm>
              <a:off x="6170450" y="2497861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D31AEE-700A-4C38-966E-FD3F1996D5D0}"/>
                </a:ext>
              </a:extLst>
            </p:cNvPr>
            <p:cNvSpPr txBox="1"/>
            <p:nvPr/>
          </p:nvSpPr>
          <p:spPr>
            <a:xfrm>
              <a:off x="7269084" y="2601619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物联作品设计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3B672EAD-CA05-4CA7-9160-A65483634E0A}"/>
                </a:ext>
              </a:extLst>
            </p:cNvPr>
            <p:cNvSpPr/>
            <p:nvPr/>
          </p:nvSpPr>
          <p:spPr>
            <a:xfrm>
              <a:off x="6170450" y="3690959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1C6385C-252B-489F-A816-A8CD02FFB260}"/>
                </a:ext>
              </a:extLst>
            </p:cNvPr>
            <p:cNvSpPr txBox="1"/>
            <p:nvPr/>
          </p:nvSpPr>
          <p:spPr>
            <a:xfrm>
              <a:off x="7269084" y="3794717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0EA3BEB-114A-4D31-8B98-D3F0FAD6A91B}"/>
                </a:ext>
              </a:extLst>
            </p:cNvPr>
            <p:cNvSpPr/>
            <p:nvPr/>
          </p:nvSpPr>
          <p:spPr>
            <a:xfrm>
              <a:off x="6170450" y="4884057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1686BA2-0F9F-492C-A26C-05447DB96E48}"/>
                </a:ext>
              </a:extLst>
            </p:cNvPr>
            <p:cNvSpPr txBox="1"/>
            <p:nvPr/>
          </p:nvSpPr>
          <p:spPr>
            <a:xfrm>
              <a:off x="7269084" y="4987815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11588" y="1077283"/>
            <a:ext cx="586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案例：简单的物联网作品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4381" y="1783710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效果：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1432" y="2631224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5639" y="2575137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2717" y="1813020"/>
            <a:ext cx="703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按下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键，发送消息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，收到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on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led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亮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76" y="2045320"/>
            <a:ext cx="3203149" cy="20939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98" y="2691840"/>
            <a:ext cx="3441020" cy="40166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64" y="4269920"/>
            <a:ext cx="2830251" cy="25208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06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物联作品设计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物联作品设计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314" y="1077283"/>
            <a:ext cx="1057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案例：定时发送消息（定时器） 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提示：不要使用延时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76311" y="1694493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7229" y="1694493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6256"/>
          <a:stretch>
            <a:fillRect/>
          </a:stretch>
        </p:blipFill>
        <p:spPr>
          <a:xfrm>
            <a:off x="6189629" y="2354771"/>
            <a:ext cx="5411107" cy="16912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67" y="2217713"/>
            <a:ext cx="3645198" cy="44690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49" y="4246275"/>
            <a:ext cx="2596166" cy="24088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物联作品设计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11588" y="1077283"/>
            <a:ext cx="5860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案例：掌控板和掌控板的互动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9095" y="1378604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930" y="1764902"/>
            <a:ext cx="89966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效果：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按下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键，掌控板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，显示“收到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”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;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     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按下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键，掌控板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led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亮起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;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按下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键，则关闭</a:t>
            </a:r>
            <a:endParaRPr lang="en-US" altLang="zh-CN" sz="24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7" name="图片 16" descr="3dc695ed13e0582db0ea84d8fdfc9a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92921" y="1444681"/>
            <a:ext cx="1830070" cy="3071495"/>
          </a:xfrm>
          <a:prstGeom prst="rect">
            <a:avLst/>
          </a:prstGeom>
        </p:spPr>
      </p:pic>
      <p:pic>
        <p:nvPicPr>
          <p:cNvPr id="18" name="图片 17" descr="f1093c97f3e8ab3109c23dffcdbb5f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97029" y="2185453"/>
            <a:ext cx="1830070" cy="3330575"/>
          </a:xfrm>
          <a:prstGeom prst="rect">
            <a:avLst/>
          </a:prstGeom>
        </p:spPr>
      </p:pic>
      <p:pic>
        <p:nvPicPr>
          <p:cNvPr id="16" name="图片 15" descr="1ffc37e9825e15f08b5689db1bfe4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767189" y="3405238"/>
            <a:ext cx="1858010" cy="33108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3303449"/>
            <a:ext cx="3251200" cy="33058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" y="3303449"/>
            <a:ext cx="3210560" cy="33750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E9F0BAA-B541-4AF9-95A0-D6E7AF5A5C28}"/>
              </a:ext>
            </a:extLst>
          </p:cNvPr>
          <p:cNvSpPr txBox="1"/>
          <p:nvPr/>
        </p:nvSpPr>
        <p:spPr>
          <a:xfrm>
            <a:off x="420915" y="2685696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07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32931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75476" y="1039640"/>
            <a:ext cx="5860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示例：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ONENET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，设置触发器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3554" y="1884065"/>
            <a:ext cx="10383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操作：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登陆平台</a:t>
            </a:r>
            <a:r>
              <a:rPr lang="en-US" altLang="zh-CN" sz="2800" dirty="0">
                <a:solidFill>
                  <a:schemeClr val="bg1"/>
                </a:solidFill>
              </a:rPr>
              <a:t>https://open.iot.10086.cn/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添加产品、设备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使用平台添加触发器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A1BD121-F965-4B38-9C82-34A133E9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65" y="1172865"/>
            <a:ext cx="4199832" cy="41079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7058AB-54DA-46A7-A577-0E6E271D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60" y="3770637"/>
            <a:ext cx="3648362" cy="28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8989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75476" y="1039640"/>
            <a:ext cx="5860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示例：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ONENET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，设置触发器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BF5D6D-ADE1-441D-A677-7E918304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2" y="4255640"/>
            <a:ext cx="4089568" cy="21088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DB9059-5B97-482B-A10A-28DEE886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24" y="1784336"/>
            <a:ext cx="2539334" cy="45211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81DC9-C989-46FE-97B7-EF0FFFC7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02" y="1784335"/>
            <a:ext cx="2598551" cy="45801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FF1E73-8EDD-481D-B1DD-4FEAA5013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3" y="1875422"/>
            <a:ext cx="4157216" cy="2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260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08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09971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07662" y="2076440"/>
            <a:ext cx="6376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的物联网的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物联网技术的应用</a:t>
            </a:r>
            <a:endParaRPr lang="en-US" altLang="zh-CN" sz="40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078632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图片包含 天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2" y="1310751"/>
            <a:ext cx="11088598" cy="53180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07886" y="4733034"/>
            <a:ext cx="9986019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掌控板上集成了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OLED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显示屏、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RGB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灯、加速度计、麦克风、光线传感器、蜂鸣器、按键开关、触摸开关、金手指外部拓展接口，支持图形化及</a:t>
            </a:r>
            <a:r>
              <a:rPr lang="en-US" altLang="zh-CN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代码编程，可实现智能机器人、创客智造作品等智能控制类应用。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613070"/>
            <a:ext cx="7226300" cy="4394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8" y="1656671"/>
            <a:ext cx="7505958" cy="4490117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88485" y="4207798"/>
            <a:ext cx="201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掌控板的编程工具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85" y="1283061"/>
            <a:ext cx="2226229" cy="263995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2496" y="1127066"/>
            <a:ext cx="10781277" cy="186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选择合适的操作系统版本进行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mPythonX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下载 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  <a:hlinkClick r:id="rId2"/>
              </a:rPr>
              <a:t>https://mpython.readthedocs.io/zh/master/</a:t>
            </a:r>
            <a:endParaRPr lang="en-US" altLang="zh-CN" sz="20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USB</a:t>
            </a:r>
            <a:r>
              <a:rPr lang="zh-CN" altLang="en-US" sz="20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线连接掌控板和电脑，点击“连接串口”，直到出现“断开连接”。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961" y="2672933"/>
            <a:ext cx="7431022" cy="4115464"/>
          </a:xfrm>
          <a:prstGeom prst="rect">
            <a:avLst/>
          </a:prstGeom>
        </p:spPr>
      </p:pic>
      <p:sp>
        <p:nvSpPr>
          <p:cNvPr id="11" name="图文框 10"/>
          <p:cNvSpPr/>
          <p:nvPr/>
        </p:nvSpPr>
        <p:spPr>
          <a:xfrm>
            <a:off x="6946984" y="2822170"/>
            <a:ext cx="748705" cy="52735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915" y="1342571"/>
            <a:ext cx="586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案例：掌控板联网，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OLED</a:t>
            </a:r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显示</a:t>
            </a:r>
            <a:r>
              <a:rPr lang="en-US" altLang="zh-CN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IP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381" y="2216417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4381" y="3663362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6107"/>
          <a:stretch>
            <a:fillRect/>
          </a:stretch>
        </p:blipFill>
        <p:spPr>
          <a:xfrm>
            <a:off x="2589776" y="2061911"/>
            <a:ext cx="6637583" cy="1533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62" y="3936046"/>
            <a:ext cx="2518947" cy="242846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749</Words>
  <Application>Microsoft Macintosh PowerPoint</Application>
  <PresentationFormat>宽屏</PresentationFormat>
  <Paragraphs>109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等线</vt:lpstr>
      <vt:lpstr>等线 Light</vt:lpstr>
      <vt:lpstr>黑体</vt:lpstr>
      <vt:lpstr>华文细黑</vt:lpstr>
      <vt:lpstr>微软雅黑</vt:lpstr>
      <vt:lpstr>幼圆</vt:lpstr>
      <vt:lpstr>Arial</vt:lpstr>
      <vt:lpstr>Arial Black</vt:lpstr>
      <vt:lpstr>Calibri</vt:lpstr>
      <vt:lpstr>Calibri Light</vt:lpstr>
      <vt:lpstr>Wingdings</vt:lpstr>
      <vt:lpstr>Office 主题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837088178@qq.com</cp:lastModifiedBy>
  <cp:revision>74</cp:revision>
  <dcterms:created xsi:type="dcterms:W3CDTF">2015-05-05T08:02:00Z</dcterms:created>
  <dcterms:modified xsi:type="dcterms:W3CDTF">2019-05-26T11:25:22Z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